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48a8bb9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48a8bb9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49209e37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49209e3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49209e3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49209e3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9209e3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49209e3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49209e37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49209e3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49209e37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49209e37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49209e37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49209e3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49209e37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49209e37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49209e37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49209e37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49209e37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49209e37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48a8bb9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48a8bb9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49209e3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49209e3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49209e37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49209e37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49209e37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49209e37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49209e37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49209e37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49209e37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49209e37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49209e37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49209e37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3019f93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3019f93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3019f93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3019f93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49209e37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49209e37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32550e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32550e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48a8bb9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48a8bb9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32550e81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32550e8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48a8bb9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48a8bb9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8a8bb9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8a8bb9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48a8bb93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48a8bb93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48a8bb9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48a8bb9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8a8bb93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48a8bb93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48a8bb93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48a8bb93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pp-JgQJukHSPz1Gc3r1fFoHCEAwrQNdv#scrollTo=nL5By2Uvur57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1Qjz5ZRfmDR-ANTz4fk-RKuQncjP0LD0H/view?usp=sharing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ursos.alura.com.br/course/cnn-redes-neurais-convolucionais-deep-learning-pytorch" TargetMode="External"/><Relationship Id="rId4" Type="http://schemas.openxmlformats.org/officeDocument/2006/relationships/hyperlink" Target="https://pyimagesearch.com/2021/05/14/convolutional-neural-networks-cnns-and-layer-types/" TargetMode="External"/><Relationship Id="rId5" Type="http://schemas.openxmlformats.org/officeDocument/2006/relationships/hyperlink" Target="https://drive.google.com/drive/folders/1wV1EAG2YxI_F-_1ZM5qJUSP3tB-Lgzb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5400000">
            <a:off x="-80450" y="80400"/>
            <a:ext cx="2491500" cy="23307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044775" y="3277150"/>
            <a:ext cx="21888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Matheu Alves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Yuri Fernandes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13" y="400763"/>
            <a:ext cx="1372624" cy="12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147550" y="515250"/>
            <a:ext cx="4848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lt1"/>
                </a:solidFill>
              </a:rPr>
              <a:t>Redes Neurais Convolucionais</a:t>
            </a:r>
            <a:endParaRPr sz="5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28475" y="0"/>
            <a:ext cx="434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100"/>
            <a:ext cx="8839200" cy="25735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252925" y="3201850"/>
            <a:ext cx="85614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Alterna entre </a:t>
            </a:r>
            <a:r>
              <a:rPr b="1" lang="pt-BR" sz="1300">
                <a:solidFill>
                  <a:schemeClr val="dk1"/>
                </a:solidFill>
              </a:rPr>
              <a:t>transformação</a:t>
            </a:r>
            <a:r>
              <a:rPr lang="pt-BR" sz="1300">
                <a:solidFill>
                  <a:schemeClr val="dk1"/>
                </a:solidFill>
              </a:rPr>
              <a:t> e </a:t>
            </a:r>
            <a:r>
              <a:rPr b="1" lang="pt-BR" sz="1300">
                <a:solidFill>
                  <a:schemeClr val="dk1"/>
                </a:solidFill>
              </a:rPr>
              <a:t>subamostragem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Camadas comuns: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Convolucional;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Pooling;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Totalmente conectada (FC).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52925" y="992050"/>
            <a:ext cx="8561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Consiste na extração de alguma característica através de uma multiplicação com </a:t>
            </a:r>
            <a:r>
              <a:rPr b="1" lang="pt-BR" sz="1300">
                <a:solidFill>
                  <a:schemeClr val="dk1"/>
                </a:solidFill>
              </a:rPr>
              <a:t>janela deslizante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13020" l="0" r="0" t="0"/>
          <a:stretch/>
        </p:blipFill>
        <p:spPr>
          <a:xfrm>
            <a:off x="347525" y="1606698"/>
            <a:ext cx="3933825" cy="1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24522" l="89" r="89" t="0"/>
          <a:stretch/>
        </p:blipFill>
        <p:spPr>
          <a:xfrm>
            <a:off x="5878800" y="3050950"/>
            <a:ext cx="3105525" cy="17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050" y="1606700"/>
            <a:ext cx="2581025" cy="144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4547500" y="2257375"/>
            <a:ext cx="1296300" cy="2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056175" y="2658400"/>
            <a:ext cx="1296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Kernel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12975" y="2658400"/>
            <a:ext cx="12963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Input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Matrix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252925" y="3659050"/>
            <a:ext cx="51693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O kernel se desloca em 2 dimensões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252925" y="992050"/>
            <a:ext cx="8561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Consiste na extração de alguma característica através de uma multiplicação com </a:t>
            </a:r>
            <a:r>
              <a:rPr b="1" lang="pt-BR" sz="1300">
                <a:solidFill>
                  <a:schemeClr val="dk1"/>
                </a:solidFill>
              </a:rPr>
              <a:t>janela deslizante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467400"/>
            <a:ext cx="3185303" cy="34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125" y="2148375"/>
            <a:ext cx="1914700" cy="2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52925" y="992050"/>
            <a:ext cx="8561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Consiste na extração de alguma característica através de uma multiplicação com </a:t>
            </a:r>
            <a:r>
              <a:rPr b="1" lang="pt-BR" sz="1300">
                <a:solidFill>
                  <a:schemeClr val="dk1"/>
                </a:solidFill>
              </a:rPr>
              <a:t>janela deslizante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467400"/>
            <a:ext cx="3185303" cy="34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00" y="2140563"/>
            <a:ext cx="1903375" cy="226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56983" t="37394"/>
          <a:stretch/>
        </p:blipFill>
        <p:spPr>
          <a:xfrm>
            <a:off x="388125" y="1668125"/>
            <a:ext cx="3185299" cy="322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71426" l="16945" r="63687" t="0"/>
          <a:stretch/>
        </p:blipFill>
        <p:spPr>
          <a:xfrm>
            <a:off x="3921950" y="953450"/>
            <a:ext cx="875475" cy="89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25346" l="62200" r="1672" t="11569"/>
          <a:stretch/>
        </p:blipFill>
        <p:spPr>
          <a:xfrm>
            <a:off x="5038925" y="2351725"/>
            <a:ext cx="2030417" cy="24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5092050" y="953450"/>
            <a:ext cx="19818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1x90 + 0x85 + (-1)*80 +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1x90 + 0x85 + (-1)*80 +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1x90 + 0x85 + (-1)*80 +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7409675" y="1104675"/>
            <a:ext cx="1260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3800">
                <a:solidFill>
                  <a:schemeClr val="dk1"/>
                </a:solidFill>
              </a:rPr>
              <a:t>= 30</a:t>
            </a:r>
            <a:endParaRPr sz="3800">
              <a:solidFill>
                <a:schemeClr val="dk1"/>
              </a:solidFill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7142925" y="1012350"/>
            <a:ext cx="219000" cy="99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71426" l="16945" r="63687" t="0"/>
          <a:stretch/>
        </p:blipFill>
        <p:spPr>
          <a:xfrm>
            <a:off x="3921950" y="953450"/>
            <a:ext cx="875475" cy="8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5092050" y="953450"/>
            <a:ext cx="19818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1x85 + 0x80 + (-1)*20 +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1x85 + 0x80 + (-1)*20 +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1x85 + 0x80 + (-1)*20 +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7409675" y="1104675"/>
            <a:ext cx="14640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3800">
                <a:solidFill>
                  <a:schemeClr val="dk1"/>
                </a:solidFill>
              </a:rPr>
              <a:t>= 195</a:t>
            </a:r>
            <a:endParaRPr sz="3800">
              <a:solidFill>
                <a:schemeClr val="dk1"/>
              </a:solidFill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142925" y="1012350"/>
            <a:ext cx="219000" cy="99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31" y="1674150"/>
            <a:ext cx="3185300" cy="323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0" l="0" r="3753" t="0"/>
          <a:stretch/>
        </p:blipFill>
        <p:spPr>
          <a:xfrm>
            <a:off x="5130700" y="2351725"/>
            <a:ext cx="2012226" cy="24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467400"/>
            <a:ext cx="3185303" cy="34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3938" t="0"/>
          <a:stretch/>
        </p:blipFill>
        <p:spPr>
          <a:xfrm>
            <a:off x="5139700" y="2351725"/>
            <a:ext cx="2016550" cy="24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559925" y="1196675"/>
            <a:ext cx="9597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0000"/>
                </a:solidFill>
              </a:rPr>
              <a:t>6x6</a:t>
            </a:r>
            <a:endParaRPr sz="2900">
              <a:solidFill>
                <a:srgbClr val="FF0000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7266550" y="2275525"/>
            <a:ext cx="9597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FF0000"/>
                </a:solidFill>
              </a:rPr>
              <a:t>4x4</a:t>
            </a:r>
            <a:endParaRPr sz="2900">
              <a:solidFill>
                <a:srgbClr val="FF0000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952075" y="2349975"/>
            <a:ext cx="2054100" cy="192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5120925" y="2746075"/>
            <a:ext cx="2054100" cy="207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52925" y="992050"/>
            <a:ext cx="8561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Os pesos do kernel carregam o </a:t>
            </a:r>
            <a:r>
              <a:rPr b="1" lang="pt-BR" sz="1300">
                <a:solidFill>
                  <a:schemeClr val="dk1"/>
                </a:solidFill>
              </a:rPr>
              <a:t>padrão visual</a:t>
            </a:r>
            <a:r>
              <a:rPr lang="pt-BR" sz="1300">
                <a:solidFill>
                  <a:schemeClr val="dk1"/>
                </a:solidFill>
              </a:rPr>
              <a:t> que deve ser procurado na imagem.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O treinamento das Redes Convolucionais </a:t>
            </a:r>
            <a:r>
              <a:rPr b="1" lang="pt-BR" sz="1300">
                <a:solidFill>
                  <a:schemeClr val="dk1"/>
                </a:solidFill>
              </a:rPr>
              <a:t>otimiza </a:t>
            </a:r>
            <a:r>
              <a:rPr lang="pt-BR" sz="1300">
                <a:solidFill>
                  <a:schemeClr val="dk1"/>
                </a:solidFill>
              </a:rPr>
              <a:t>os pesos de múltiplos kernels.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0" r="0" t="15376"/>
          <a:stretch/>
        </p:blipFill>
        <p:spPr>
          <a:xfrm>
            <a:off x="1115100" y="2872350"/>
            <a:ext cx="1391350" cy="1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2669400" y="2247600"/>
            <a:ext cx="1683600" cy="648300"/>
          </a:xfrm>
          <a:prstGeom prst="wedgeRoundRectCallout">
            <a:avLst>
              <a:gd fmla="val -49001" name="adj1"/>
              <a:gd fmla="val 85046" name="adj2"/>
              <a:gd fmla="val 0" name="adj3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Eu encontro bordas verticais!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750" y="2866962"/>
            <a:ext cx="1391350" cy="13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6886875" y="2247600"/>
            <a:ext cx="1767900" cy="648300"/>
          </a:xfrm>
          <a:prstGeom prst="wedgeRoundRectCallout">
            <a:avLst>
              <a:gd fmla="val -49001" name="adj1"/>
              <a:gd fmla="val 85046" name="adj2"/>
              <a:gd fmla="val 0" name="adj3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Eu encontro bordas horizontais!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52925" y="915850"/>
            <a:ext cx="856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Imagens com 3 canais: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238" y="1363325"/>
            <a:ext cx="6433275" cy="3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4024525" y="4199350"/>
            <a:ext cx="1094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Exemplo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75" y="1077400"/>
            <a:ext cx="2568800" cy="29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Roteiro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28475" y="1139075"/>
            <a:ext cx="50085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★"/>
            </a:pPr>
            <a:r>
              <a:rPr lang="pt-BR" sz="2600">
                <a:solidFill>
                  <a:schemeClr val="dk1"/>
                </a:solidFill>
              </a:rPr>
              <a:t>Motivação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★"/>
            </a:pPr>
            <a:r>
              <a:rPr lang="pt-BR" sz="2600">
                <a:solidFill>
                  <a:schemeClr val="dk1"/>
                </a:solidFill>
              </a:rPr>
              <a:t>Arquitetura da CNN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★"/>
            </a:pPr>
            <a:r>
              <a:rPr lang="pt-BR" sz="2600">
                <a:solidFill>
                  <a:schemeClr val="dk1"/>
                </a:solidFill>
              </a:rPr>
              <a:t>Aplicações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★"/>
            </a:pPr>
            <a:r>
              <a:rPr lang="pt-BR" sz="2600">
                <a:solidFill>
                  <a:schemeClr val="dk1"/>
                </a:solidFill>
              </a:rPr>
              <a:t>Implementando com PyTorch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228475" y="0"/>
            <a:ext cx="84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Convolução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700" y="1266550"/>
            <a:ext cx="49911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29125" y="1037175"/>
            <a:ext cx="18015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Exercício: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1591850" y="3476100"/>
            <a:ext cx="1591200" cy="1591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228475" y="0"/>
            <a:ext cx="434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100"/>
            <a:ext cx="8839200" cy="257355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252925" y="3201850"/>
            <a:ext cx="85614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Alterna entre </a:t>
            </a:r>
            <a:r>
              <a:rPr b="1" lang="pt-BR" sz="1300">
                <a:solidFill>
                  <a:schemeClr val="dk1"/>
                </a:solidFill>
              </a:rPr>
              <a:t>transformação</a:t>
            </a:r>
            <a:r>
              <a:rPr lang="pt-BR" sz="1300">
                <a:solidFill>
                  <a:schemeClr val="dk1"/>
                </a:solidFill>
              </a:rPr>
              <a:t> e </a:t>
            </a:r>
            <a:r>
              <a:rPr b="1" lang="pt-BR" sz="1300">
                <a:solidFill>
                  <a:schemeClr val="dk1"/>
                </a:solidFill>
              </a:rPr>
              <a:t>subamostragem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Camadas comuns: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Convolucional;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Pooling;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</a:rPr>
              <a:t>Totalmente conectada (FC).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228475" y="0"/>
            <a:ext cx="8089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Pooling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252925" y="992050"/>
            <a:ext cx="85614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Subconjunto representativo do dado original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Reduz a computação necessária para processar o dado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50" y="2397625"/>
            <a:ext cx="6077849" cy="21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4083625" y="3036650"/>
            <a:ext cx="1439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MaxPool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3940075" y="3497475"/>
            <a:ext cx="1490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accent1"/>
                </a:solidFill>
              </a:rPr>
              <a:t>Kernel Size: 2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accent1"/>
                </a:solidFill>
              </a:rPr>
              <a:t>Stride: 2</a:t>
            </a:r>
            <a:endParaRPr sz="1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CNN: Batch Normalization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52925" y="992050"/>
            <a:ext cx="85614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Diversos autores identificaram </a:t>
            </a:r>
            <a:r>
              <a:rPr lang="pt-BR" sz="1300">
                <a:solidFill>
                  <a:schemeClr val="dk1"/>
                </a:solidFill>
              </a:rPr>
              <a:t>q</a:t>
            </a:r>
            <a:r>
              <a:rPr lang="pt-BR" sz="1300">
                <a:solidFill>
                  <a:schemeClr val="dk1"/>
                </a:solidFill>
              </a:rPr>
              <a:t>ue a diferença nas distribuições das características intermediárias dificultava a convergência da rede.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Propuseram uma camada a ser adicionada após a convolução e antes da ativação não linear.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2783" r="8861" t="47846"/>
          <a:stretch/>
        </p:blipFill>
        <p:spPr>
          <a:xfrm>
            <a:off x="806325" y="2364200"/>
            <a:ext cx="7607298" cy="21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Arquitetura da CNN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446950" y="1416875"/>
            <a:ext cx="1372200" cy="67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Convolução</a:t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2729150" y="1416875"/>
            <a:ext cx="1372200" cy="67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BatchNorm</a:t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011350" y="1416875"/>
            <a:ext cx="1372200" cy="67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de Ativação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293550" y="1416875"/>
            <a:ext cx="1372200" cy="67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Pooling</a:t>
            </a:r>
            <a:endParaRPr/>
          </a:p>
        </p:txBody>
      </p:sp>
      <p:cxnSp>
        <p:nvCxnSpPr>
          <p:cNvPr id="280" name="Google Shape;280;p36"/>
          <p:cNvCxnSpPr>
            <a:stCxn id="276" idx="2"/>
          </p:cNvCxnSpPr>
          <p:nvPr/>
        </p:nvCxnSpPr>
        <p:spPr>
          <a:xfrm flipH="1">
            <a:off x="1128850" y="2090375"/>
            <a:ext cx="4200" cy="34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6"/>
          <p:cNvSpPr/>
          <p:nvPr/>
        </p:nvSpPr>
        <p:spPr>
          <a:xfrm>
            <a:off x="1914000" y="1665275"/>
            <a:ext cx="720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4196200" y="1665275"/>
            <a:ext cx="720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478400" y="1665275"/>
            <a:ext cx="720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46" y="2492650"/>
            <a:ext cx="939400" cy="21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1027825" y="4492350"/>
            <a:ext cx="261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2"/>
                </a:solidFill>
              </a:rPr>
              <a:t>.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2"/>
                </a:solidFill>
              </a:rPr>
              <a:t>.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2"/>
                </a:solidFill>
              </a:rPr>
              <a:t>.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286" name="Google Shape;286;p36"/>
          <p:cNvCxnSpPr/>
          <p:nvPr/>
        </p:nvCxnSpPr>
        <p:spPr>
          <a:xfrm>
            <a:off x="3417350" y="2090375"/>
            <a:ext cx="360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5695650" y="2090375"/>
            <a:ext cx="360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6"/>
          <p:cNvCxnSpPr/>
          <p:nvPr/>
        </p:nvCxnSpPr>
        <p:spPr>
          <a:xfrm>
            <a:off x="7973950" y="2090675"/>
            <a:ext cx="360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6"/>
          <p:cNvSpPr txBox="1"/>
          <p:nvPr/>
        </p:nvSpPr>
        <p:spPr>
          <a:xfrm>
            <a:off x="5107350" y="2492713"/>
            <a:ext cx="11802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ReLU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Tanh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Sigmoide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Softmax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7389550" y="2492713"/>
            <a:ext cx="11802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MaxPool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AvgPool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2634300" y="2492725"/>
            <a:ext cx="15630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Mitiga o impacto de mapas de características com dados muito dispersos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446950" y="892188"/>
            <a:ext cx="2559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Bloco de camadas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Aplicações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447975" y="885675"/>
            <a:ext cx="229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Classificação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5" y="1567850"/>
            <a:ext cx="6822699" cy="28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Aplicações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447975" y="885675"/>
            <a:ext cx="229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Detecção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b="6390" l="7178" r="900" t="1916"/>
          <a:stretch/>
        </p:blipFill>
        <p:spPr>
          <a:xfrm>
            <a:off x="447975" y="1509025"/>
            <a:ext cx="2466525" cy="2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4">
            <a:alphaModFix/>
          </a:blip>
          <a:srcRect b="6382" l="6700" r="1378" t="1916"/>
          <a:stretch/>
        </p:blipFill>
        <p:spPr>
          <a:xfrm>
            <a:off x="3292325" y="1509025"/>
            <a:ext cx="2466525" cy="2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5">
            <a:alphaModFix/>
          </a:blip>
          <a:srcRect b="26233" l="3086" r="80165" t="21446"/>
          <a:stretch/>
        </p:blipFill>
        <p:spPr>
          <a:xfrm>
            <a:off x="6271475" y="1542700"/>
            <a:ext cx="2466526" cy="21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Aplicações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447975" y="885675"/>
            <a:ext cx="229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Segmentação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5" y="1475850"/>
            <a:ext cx="7984725" cy="2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Implementando com Pytorch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6118850" y="3621550"/>
            <a:ext cx="2062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Implementação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 rotWithShape="1">
          <a:blip r:embed="rId4">
            <a:alphaModFix/>
          </a:blip>
          <a:srcRect b="0" l="0" r="0" t="842"/>
          <a:stretch/>
        </p:blipFill>
        <p:spPr>
          <a:xfrm>
            <a:off x="228475" y="1015600"/>
            <a:ext cx="5101050" cy="3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6240650" y="2189675"/>
            <a:ext cx="1940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60000 imagens</a:t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32x32 pixels</a:t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classes</a:t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6179750" y="1197125"/>
            <a:ext cx="20625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</a:rPr>
              <a:t>CIFAR-10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Presença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24190" l="0" r="0" t="27176"/>
          <a:stretch/>
        </p:blipFill>
        <p:spPr>
          <a:xfrm>
            <a:off x="2465025" y="968550"/>
            <a:ext cx="3754951" cy="39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28475" y="834275"/>
            <a:ext cx="6027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Imagem -&gt; Matriz de pixels (números)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Cada pixel se refere à </a:t>
            </a:r>
            <a:r>
              <a:rPr b="1" lang="pt-BR" sz="1800">
                <a:solidFill>
                  <a:schemeClr val="dk1"/>
                </a:solidFill>
              </a:rPr>
              <a:t>intensidade da cor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3730050" y="1457675"/>
            <a:ext cx="4939050" cy="335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76" y="1891902"/>
            <a:ext cx="2844975" cy="27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 txBox="1"/>
          <p:nvPr/>
        </p:nvSpPr>
        <p:spPr>
          <a:xfrm>
            <a:off x="228475" y="0"/>
            <a:ext cx="87630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Referências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362775" y="1096100"/>
            <a:ext cx="608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u="sng">
                <a:solidFill>
                  <a:schemeClr val="hlink"/>
                </a:solidFill>
                <a:hlinkClick r:id="rId3"/>
              </a:rPr>
              <a:t>Curso CNN da Alura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u="sng">
                <a:solidFill>
                  <a:schemeClr val="hlink"/>
                </a:solidFill>
                <a:hlinkClick r:id="rId4"/>
              </a:rPr>
              <a:t>PyImageSearch</a:t>
            </a:r>
            <a:endParaRPr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u="sng">
                <a:solidFill>
                  <a:schemeClr val="hlink"/>
                </a:solidFill>
                <a:hlinkClick r:id="rId5"/>
              </a:rPr>
              <a:t>Slides Prof Diego Furtado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MultiLayer Perceptron - MLP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15850" y="1617875"/>
            <a:ext cx="871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Quantidade de conexões (pesos) entre duas camadas é: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Número de neurônios na camada anterior</a:t>
            </a:r>
            <a:endParaRPr sz="1800"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X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Número de neurônios na camada atual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25" y="2164776"/>
            <a:ext cx="3549525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23475" y="3562200"/>
            <a:ext cx="25002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1"/>
                </a:solidFill>
              </a:rPr>
              <a:t>Pesos = N</a:t>
            </a:r>
            <a:r>
              <a:rPr baseline="-25000" lang="pt-BR" sz="2500">
                <a:solidFill>
                  <a:schemeClr val="accent1"/>
                </a:solidFill>
              </a:rPr>
              <a:t>i-1</a:t>
            </a:r>
            <a:r>
              <a:rPr lang="pt-BR" sz="2500">
                <a:solidFill>
                  <a:schemeClr val="accent1"/>
                </a:solidFill>
              </a:rPr>
              <a:t> * N</a:t>
            </a:r>
            <a:r>
              <a:rPr baseline="-25000" lang="pt-BR" sz="2500">
                <a:solidFill>
                  <a:schemeClr val="accent1"/>
                </a:solidFill>
              </a:rPr>
              <a:t>i</a:t>
            </a:r>
            <a:endParaRPr baseline="-25000" sz="2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Vamos tentar utilizar um</a:t>
            </a:r>
            <a:r>
              <a:rPr lang="pt-BR" sz="2200">
                <a:solidFill>
                  <a:schemeClr val="accent1"/>
                </a:solidFill>
              </a:rPr>
              <a:t> MLP para classificar imagens.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5" y="1617875"/>
            <a:ext cx="3190425" cy="31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Vamos tentar utilizar um MLP para classificar imagens.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75" y="1541675"/>
            <a:ext cx="3193201" cy="322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4647650" y="1447450"/>
            <a:ext cx="3746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MLP aceita apenas entradas 1D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270" y="2046475"/>
            <a:ext cx="1139700" cy="29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397900" y="3048225"/>
            <a:ext cx="37461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Camada de entrada com N² neurônios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Quantos neurônios a próxima camada deve ter?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236250" y="1498375"/>
            <a:ext cx="8341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pt-BR" sz="1500">
                <a:solidFill>
                  <a:schemeClr val="dk1"/>
                </a:solidFill>
              </a:rPr>
              <a:t>Considerando uma hidden layer com o mesmo número de neurônios da input layer: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00" y="2046475"/>
            <a:ext cx="3700477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Quantos neurônios a próxima camada deve ter?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36250" y="1498375"/>
            <a:ext cx="8341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pt-BR" sz="1500">
                <a:solidFill>
                  <a:schemeClr val="dk1"/>
                </a:solidFill>
              </a:rPr>
              <a:t>Considerando uma hidden layer com o mesmo número de neurônios da input layer: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2" y="2046475"/>
            <a:ext cx="3700724" cy="2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807600" y="2087338"/>
            <a:ext cx="32664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Total de pesos: N</a:t>
            </a:r>
            <a:r>
              <a:rPr baseline="30000" lang="pt-BR" sz="2300">
                <a:solidFill>
                  <a:schemeClr val="dk1"/>
                </a:solidFill>
              </a:rPr>
              <a:t>4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256</a:t>
            </a:r>
            <a:r>
              <a:rPr baseline="30000" lang="pt-BR" sz="2300">
                <a:solidFill>
                  <a:schemeClr val="dk1"/>
                </a:solidFill>
              </a:rPr>
              <a:t>4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4 bilhões de pesos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lang="pt-BR" sz="2300">
                <a:solidFill>
                  <a:srgbClr val="FF0000"/>
                </a:solidFill>
              </a:rPr>
              <a:t>17 GB</a:t>
            </a:r>
            <a:r>
              <a:rPr lang="pt-BR" sz="2300">
                <a:solidFill>
                  <a:srgbClr val="FF0000"/>
                </a:solidFill>
              </a:rPr>
              <a:t> de memória</a:t>
            </a:r>
            <a:endParaRPr sz="23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-125" y="0"/>
            <a:ext cx="9144000" cy="77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28475" y="0"/>
            <a:ext cx="288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Motivação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228475" y="9866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Além disso…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52925" y="1525450"/>
            <a:ext cx="85614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Usar a imagem como </a:t>
            </a:r>
            <a:r>
              <a:rPr b="1" lang="pt-BR" sz="1300">
                <a:solidFill>
                  <a:schemeClr val="dk1"/>
                </a:solidFill>
              </a:rPr>
              <a:t>dado bruto</a:t>
            </a:r>
            <a:r>
              <a:rPr lang="pt-BR" sz="1300">
                <a:solidFill>
                  <a:schemeClr val="dk1"/>
                </a:solidFill>
              </a:rPr>
              <a:t> (o valor de cada pixel ser um valor de atributo) ignora completamente a dependência entre pixels vizinhos.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Uma forma (ou contorno, textura, etc) não é dada pelo valor de um pixel, mas sim por um </a:t>
            </a:r>
            <a:r>
              <a:rPr b="1" lang="pt-BR" sz="1300">
                <a:solidFill>
                  <a:schemeClr val="dk1"/>
                </a:solidFill>
              </a:rPr>
              <a:t>conjunto de pixels próximos</a:t>
            </a:r>
            <a:r>
              <a:rPr lang="pt-BR" sz="1300">
                <a:solidFill>
                  <a:schemeClr val="dk1"/>
                </a:solidFill>
              </a:rPr>
              <a:t> uns aos outros.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28475" y="2967875"/>
            <a:ext cx="771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accent1"/>
                </a:solidFill>
              </a:rPr>
              <a:t>SOLUÇÃO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252925" y="3430450"/>
            <a:ext cx="85614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Extração de características através de </a:t>
            </a:r>
            <a:r>
              <a:rPr b="1" lang="pt-BR" sz="1300">
                <a:solidFill>
                  <a:schemeClr val="dk1"/>
                </a:solidFill>
              </a:rPr>
              <a:t>convolução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Redução de dimensionalidade através de </a:t>
            </a:r>
            <a:r>
              <a:rPr b="1" lang="pt-BR" sz="1300">
                <a:solidFill>
                  <a:schemeClr val="dk1"/>
                </a:solidFill>
              </a:rPr>
              <a:t>pooling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